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256" r:id="rId2"/>
    <p:sldId id="289" r:id="rId3"/>
    <p:sldId id="257" r:id="rId4"/>
    <p:sldId id="258" r:id="rId5"/>
    <p:sldId id="259" r:id="rId6"/>
    <p:sldId id="260" r:id="rId7"/>
    <p:sldId id="261" r:id="rId8"/>
    <p:sldId id="267" r:id="rId9"/>
    <p:sldId id="266" r:id="rId10"/>
    <p:sldId id="265" r:id="rId11"/>
    <p:sldId id="264" r:id="rId12"/>
    <p:sldId id="263" r:id="rId13"/>
    <p:sldId id="262" r:id="rId14"/>
    <p:sldId id="268" r:id="rId15"/>
    <p:sldId id="271" r:id="rId16"/>
    <p:sldId id="270" r:id="rId17"/>
    <p:sldId id="269" r:id="rId18"/>
    <p:sldId id="272" r:id="rId19"/>
    <p:sldId id="273" r:id="rId20"/>
    <p:sldId id="274" r:id="rId21"/>
    <p:sldId id="275" r:id="rId22"/>
    <p:sldId id="276" r:id="rId23"/>
    <p:sldId id="279" r:id="rId24"/>
    <p:sldId id="278" r:id="rId25"/>
    <p:sldId id="277" r:id="rId26"/>
    <p:sldId id="280" r:id="rId27"/>
    <p:sldId id="281" r:id="rId28"/>
    <p:sldId id="282" r:id="rId29"/>
    <p:sldId id="284" r:id="rId30"/>
    <p:sldId id="285" r:id="rId31"/>
    <p:sldId id="283" r:id="rId32"/>
    <p:sldId id="286" r:id="rId33"/>
    <p:sldId id="287" r:id="rId34"/>
    <p:sldId id="288" r:id="rId35"/>
  </p:sldIdLst>
  <p:sldSz cx="10801350" cy="6840538"/>
  <p:notesSz cx="6858000" cy="9144000"/>
  <p:embeddedFontLst>
    <p:embeddedFont>
      <p:font typeface="时尚中黑简体" charset="-122"/>
      <p:regular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方正超粗黑简体" charset="-122"/>
      <p:regular r:id="rId42"/>
    </p:embeddedFont>
    <p:embeddedFont>
      <p:font typeface="微软雅黑" pitchFamily="34" charset="-122"/>
      <p:regular r:id="rId43"/>
      <p:bold r:id="rId44"/>
    </p:embeddedFont>
    <p:embeddedFont>
      <p:font typeface="华文琥珀" pitchFamily="2" charset="-122"/>
      <p:regular r:id="rId45"/>
    </p:embeddedFont>
    <p:embeddedFont>
      <p:font typeface="方正大黑简体" charset="-122"/>
      <p:regular r:id="rId46"/>
    </p:embeddedFont>
    <p:embeddedFont>
      <p:font typeface="方正新综艺简体" charset="-122"/>
      <p:regular r:id="rId47"/>
    </p:embeddedFont>
  </p:embeddedFontLst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2034" y="-684"/>
      </p:cViewPr>
      <p:guideLst>
        <p:guide orient="horz" pos="2155"/>
        <p:guide pos="340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A3DBD-697B-40DB-8B64-4216B6B26205}" type="datetimeFigureOut">
              <a:rPr lang="zh-CN" altLang="en-US" smtClean="0"/>
              <a:t>2017/3/29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EC4B0-6465-4865-B691-AA972597E4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47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386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711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671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207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399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51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879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284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480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966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250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3968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0854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9947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4269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3493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7913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3811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0086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7765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828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709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5359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7122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8276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82769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6677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63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699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20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980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294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8204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994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10101" y="2125001"/>
            <a:ext cx="9181148" cy="146628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20203" y="3876305"/>
            <a:ext cx="7560945" cy="1748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830979" y="273939"/>
            <a:ext cx="2430304" cy="5836626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40067" y="273939"/>
            <a:ext cx="7110889" cy="5836626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3232" y="4395679"/>
            <a:ext cx="9181148" cy="135860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53232" y="2899312"/>
            <a:ext cx="9181148" cy="14963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40068" y="1596126"/>
            <a:ext cx="4770596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490686" y="1596126"/>
            <a:ext cx="4770596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40068" y="1531204"/>
            <a:ext cx="4772472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40068" y="2169337"/>
            <a:ext cx="4772472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486936" y="1531204"/>
            <a:ext cx="4774347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486936" y="2169337"/>
            <a:ext cx="4774347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0068" y="272355"/>
            <a:ext cx="3553570" cy="11590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23028" y="272355"/>
            <a:ext cx="6038255" cy="58382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40068" y="1431446"/>
            <a:ext cx="3553570" cy="46791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17140" y="4788377"/>
            <a:ext cx="6480810" cy="56529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117140" y="611215"/>
            <a:ext cx="6480810" cy="41043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117140" y="5353671"/>
            <a:ext cx="6480810" cy="8028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40068" y="273939"/>
            <a:ext cx="9721215" cy="1140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40068" y="1596126"/>
            <a:ext cx="9721215" cy="4514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40068" y="6340166"/>
            <a:ext cx="2520315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2017/3/29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690461" y="6340166"/>
            <a:ext cx="3420428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740968" y="6340166"/>
            <a:ext cx="2520315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44.png"/><Relationship Id="rId5" Type="http://schemas.microsoft.com/office/2007/relationships/hdphoto" Target="../media/hdphoto1.wdp"/><Relationship Id="rId10" Type="http://schemas.openxmlformats.org/officeDocument/2006/relationships/image" Target="../media/image47.png"/><Relationship Id="rId4" Type="http://schemas.openxmlformats.org/officeDocument/2006/relationships/image" Target="../media/image9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2.png"/><Relationship Id="rId7" Type="http://schemas.openxmlformats.org/officeDocument/2006/relationships/image" Target="../media/image7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801350" cy="68405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Thomas Greenberg - Life In the Fast La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3123" y="2916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72083" y="792976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143941" y="959640"/>
            <a:ext cx="11161240" cy="56487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-575989" y="4110208"/>
            <a:ext cx="12241360" cy="3918573"/>
            <a:chOff x="-503981" y="4159253"/>
            <a:chExt cx="12457384" cy="391857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8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3981" y="4580462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427" y="5138980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2843" y="4159253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-72083" y="792976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Picture 3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8065" r="13670" b="5111"/>
          <a:stretch/>
        </p:blipFill>
        <p:spPr bwMode="auto">
          <a:xfrm>
            <a:off x="6048747" y="3712013"/>
            <a:ext cx="2013880" cy="266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7818" r="12757" b="5713"/>
          <a:stretch/>
        </p:blipFill>
        <p:spPr bwMode="auto">
          <a:xfrm>
            <a:off x="7848947" y="3013775"/>
            <a:ext cx="2592288" cy="343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528467" y="1188021"/>
            <a:ext cx="4493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不能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铁路道轨上行走，玩耍。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也不能横穿铁路和钻火车。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 descr="F:\53beb841777b1 [转换]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9" b="9099"/>
          <a:stretch/>
        </p:blipFill>
        <p:spPr bwMode="auto">
          <a:xfrm>
            <a:off x="-143941" y="2128360"/>
            <a:ext cx="5724636" cy="431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:\3 [转换]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t="46928" b="30432"/>
          <a:stretch/>
        </p:blipFill>
        <p:spPr bwMode="auto">
          <a:xfrm>
            <a:off x="-143941" y="6300589"/>
            <a:ext cx="11449272" cy="648072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34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143941" y="959640"/>
            <a:ext cx="11161240" cy="59170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72083" y="792976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3" descr="F:\53a93f52ed66e [转换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81" y="2276135"/>
            <a:ext cx="2826892" cy="16481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48146" y="2928407"/>
            <a:ext cx="352839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自行车安全</a:t>
            </a:r>
            <a:endParaRPr lang="zh-CN" altLang="en-US" sz="4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369773" y="1412039"/>
            <a:ext cx="1302912" cy="1302912"/>
            <a:chOff x="1369773" y="1412039"/>
            <a:chExt cx="1302912" cy="1302912"/>
          </a:xfrm>
        </p:grpSpPr>
        <p:sp>
          <p:nvSpPr>
            <p:cNvPr id="13" name="椭圆 12"/>
            <p:cNvSpPr/>
            <p:nvPr/>
          </p:nvSpPr>
          <p:spPr>
            <a:xfrm>
              <a:off x="1369773" y="1412039"/>
              <a:ext cx="1302912" cy="13029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同心圆 13"/>
            <p:cNvSpPr/>
            <p:nvPr/>
          </p:nvSpPr>
          <p:spPr>
            <a:xfrm>
              <a:off x="1439601" y="1469510"/>
              <a:ext cx="1141013" cy="1141013"/>
            </a:xfrm>
            <a:prstGeom prst="donut">
              <a:avLst>
                <a:gd name="adj" fmla="val 1117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63079" y="1508163"/>
              <a:ext cx="676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dirty="0" smtClean="0">
                  <a:solidFill>
                    <a:srgbClr val="C00000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2</a:t>
              </a:r>
              <a:endParaRPr lang="zh-CN" altLang="en-US" sz="6000" dirty="0">
                <a:solidFill>
                  <a:srgbClr val="C00000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-71933" y="4644405"/>
            <a:ext cx="10956941" cy="2232249"/>
            <a:chOff x="504131" y="5679228"/>
            <a:chExt cx="5353231" cy="1197425"/>
          </a:xfrm>
          <a:solidFill>
            <a:schemeClr val="bg1"/>
          </a:solidFill>
        </p:grpSpPr>
        <p:sp>
          <p:nvSpPr>
            <p:cNvPr id="21" name="矩形 20"/>
            <p:cNvSpPr/>
            <p:nvPr/>
          </p:nvSpPr>
          <p:spPr>
            <a:xfrm>
              <a:off x="504131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108874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169602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230330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291058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3540531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4192624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486737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5497322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50" name="Picture 2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6" r="49458" b="9113"/>
          <a:stretch/>
        </p:blipFill>
        <p:spPr bwMode="auto">
          <a:xfrm rot="21341094" flipH="1">
            <a:off x="6600775" y="2660182"/>
            <a:ext cx="4133511" cy="385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775346" y="1044005"/>
            <a:ext cx="3448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未满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岁的儿童勿独自骑车。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75346" y="1522510"/>
            <a:ext cx="5009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不能在机动车道和人行道上骑车和逆袭骑车。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75346" y="2001015"/>
            <a:ext cx="5009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勿骑车横冲直撞，争道强行，与机动车抢道。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775346" y="2479520"/>
            <a:ext cx="3393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转弯需要减速，并且打手势。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75346" y="2958025"/>
            <a:ext cx="22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勿在路口抢信号。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75346" y="3436530"/>
            <a:ext cx="22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勿骑车双手离把。</a:t>
            </a:r>
            <a:endParaRPr lang="en-US" altLang="zh-CN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75346" y="3915033"/>
            <a:ext cx="277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追逐打闹，三五并行。</a:t>
            </a:r>
            <a:endParaRPr lang="en-US" altLang="zh-CN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91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72083" y="792976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F:\Ft-rCEL4zNpF5h99SLCic_i6sF_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8" t="38299" r="16628" b="27230"/>
          <a:stretch/>
        </p:blipFill>
        <p:spPr bwMode="auto">
          <a:xfrm flipH="1">
            <a:off x="-59501" y="1777124"/>
            <a:ext cx="5604192" cy="272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534e6eb62623f [转换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03" y="2412157"/>
            <a:ext cx="499813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24837" y="1260029"/>
            <a:ext cx="4564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未满</a:t>
            </a:r>
            <a:r>
              <a:rPr lang="en-US" altLang="zh-CN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岁的儿童</a:t>
            </a: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不能</a:t>
            </a:r>
            <a:r>
              <a:rPr lang="zh-CN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独自骑车。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8" name="Picture 4" descr="F:\Ft-rCEL4zNpF5h99SLCic_i6sF_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23047" r="22857" b="14401"/>
          <a:stretch/>
        </p:blipFill>
        <p:spPr bwMode="auto">
          <a:xfrm>
            <a:off x="5606030" y="2163874"/>
            <a:ext cx="4938155" cy="405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6" t="74189" r="19509" b="7682"/>
          <a:stretch/>
        </p:blipFill>
        <p:spPr bwMode="auto">
          <a:xfrm>
            <a:off x="2160315" y="5600756"/>
            <a:ext cx="7234177" cy="123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442873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-431973" y="5569409"/>
            <a:ext cx="13681520" cy="1399309"/>
            <a:chOff x="-431973" y="5569409"/>
            <a:chExt cx="13681520" cy="1399309"/>
          </a:xfrm>
        </p:grpSpPr>
        <p:sp>
          <p:nvSpPr>
            <p:cNvPr id="6" name="梯形 5"/>
            <p:cNvSpPr/>
            <p:nvPr/>
          </p:nvSpPr>
          <p:spPr>
            <a:xfrm flipV="1">
              <a:off x="-431973" y="5591798"/>
              <a:ext cx="4176464" cy="1326643"/>
            </a:xfrm>
            <a:prstGeom prst="trapezoi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流程图: 数据 6"/>
            <p:cNvSpPr/>
            <p:nvPr/>
          </p:nvSpPr>
          <p:spPr>
            <a:xfrm flipH="1">
              <a:off x="7920955" y="5569409"/>
              <a:ext cx="5328592" cy="1388199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00 h 10049"/>
                <a:gd name="connsiteX1" fmla="*/ 2000 w 10000"/>
                <a:gd name="connsiteY1" fmla="*/ 0 h 10049"/>
                <a:gd name="connsiteX2" fmla="*/ 10000 w 10000"/>
                <a:gd name="connsiteY2" fmla="*/ 0 h 10049"/>
                <a:gd name="connsiteX3" fmla="*/ 9129 w 10000"/>
                <a:gd name="connsiteY3" fmla="*/ 10049 h 10049"/>
                <a:gd name="connsiteX4" fmla="*/ 0 w 10000"/>
                <a:gd name="connsiteY4" fmla="*/ 10000 h 10049"/>
                <a:gd name="connsiteX0" fmla="*/ 0 w 10000"/>
                <a:gd name="connsiteY0" fmla="*/ 10000 h 10343"/>
                <a:gd name="connsiteX1" fmla="*/ 2000 w 10000"/>
                <a:gd name="connsiteY1" fmla="*/ 0 h 10343"/>
                <a:gd name="connsiteX2" fmla="*/ 10000 w 10000"/>
                <a:gd name="connsiteY2" fmla="*/ 0 h 10343"/>
                <a:gd name="connsiteX3" fmla="*/ 8126 w 10000"/>
                <a:gd name="connsiteY3" fmla="*/ 10343 h 10343"/>
                <a:gd name="connsiteX4" fmla="*/ 0 w 10000"/>
                <a:gd name="connsiteY4" fmla="*/ 10000 h 10343"/>
                <a:gd name="connsiteX0" fmla="*/ 0 w 10000"/>
                <a:gd name="connsiteY0" fmla="*/ 10000 h 10343"/>
                <a:gd name="connsiteX1" fmla="*/ 2000 w 10000"/>
                <a:gd name="connsiteY1" fmla="*/ 0 h 10343"/>
                <a:gd name="connsiteX2" fmla="*/ 10000 w 10000"/>
                <a:gd name="connsiteY2" fmla="*/ 0 h 10343"/>
                <a:gd name="connsiteX3" fmla="*/ 8126 w 10000"/>
                <a:gd name="connsiteY3" fmla="*/ 10343 h 10343"/>
                <a:gd name="connsiteX4" fmla="*/ 0 w 10000"/>
                <a:gd name="connsiteY4" fmla="*/ 10000 h 10343"/>
                <a:gd name="connsiteX0" fmla="*/ 0 w 10000"/>
                <a:gd name="connsiteY0" fmla="*/ 10001 h 10344"/>
                <a:gd name="connsiteX1" fmla="*/ 2000 w 10000"/>
                <a:gd name="connsiteY1" fmla="*/ 1 h 10344"/>
                <a:gd name="connsiteX2" fmla="*/ 10000 w 10000"/>
                <a:gd name="connsiteY2" fmla="*/ 1 h 10344"/>
                <a:gd name="connsiteX3" fmla="*/ 8126 w 10000"/>
                <a:gd name="connsiteY3" fmla="*/ 10344 h 10344"/>
                <a:gd name="connsiteX4" fmla="*/ 0 w 10000"/>
                <a:gd name="connsiteY4" fmla="*/ 10001 h 10344"/>
                <a:gd name="connsiteX0" fmla="*/ 0 w 10000"/>
                <a:gd name="connsiteY0" fmla="*/ 10058 h 10401"/>
                <a:gd name="connsiteX1" fmla="*/ 465 w 10000"/>
                <a:gd name="connsiteY1" fmla="*/ 0 h 10401"/>
                <a:gd name="connsiteX2" fmla="*/ 10000 w 10000"/>
                <a:gd name="connsiteY2" fmla="*/ 58 h 10401"/>
                <a:gd name="connsiteX3" fmla="*/ 8126 w 10000"/>
                <a:gd name="connsiteY3" fmla="*/ 10401 h 10401"/>
                <a:gd name="connsiteX4" fmla="*/ 0 w 10000"/>
                <a:gd name="connsiteY4" fmla="*/ 10058 h 10401"/>
                <a:gd name="connsiteX0" fmla="*/ 0 w 10817"/>
                <a:gd name="connsiteY0" fmla="*/ 10464 h 10464"/>
                <a:gd name="connsiteX1" fmla="*/ 1282 w 10817"/>
                <a:gd name="connsiteY1" fmla="*/ 0 h 10464"/>
                <a:gd name="connsiteX2" fmla="*/ 10817 w 10817"/>
                <a:gd name="connsiteY2" fmla="*/ 58 h 10464"/>
                <a:gd name="connsiteX3" fmla="*/ 8943 w 10817"/>
                <a:gd name="connsiteY3" fmla="*/ 10401 h 10464"/>
                <a:gd name="connsiteX4" fmla="*/ 0 w 10817"/>
                <a:gd name="connsiteY4" fmla="*/ 10464 h 10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17" h="10464">
                  <a:moveTo>
                    <a:pt x="0" y="10464"/>
                  </a:moveTo>
                  <a:lnTo>
                    <a:pt x="1282" y="0"/>
                  </a:lnTo>
                  <a:lnTo>
                    <a:pt x="10817" y="58"/>
                  </a:lnTo>
                  <a:cubicBezTo>
                    <a:pt x="10820" y="-70"/>
                    <a:pt x="8961" y="10382"/>
                    <a:pt x="8943" y="10401"/>
                  </a:cubicBezTo>
                  <a:lnTo>
                    <a:pt x="0" y="1046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梯形 13"/>
            <p:cNvSpPr/>
            <p:nvPr/>
          </p:nvSpPr>
          <p:spPr>
            <a:xfrm flipV="1">
              <a:off x="3960515" y="5580507"/>
              <a:ext cx="4320480" cy="1388211"/>
            </a:xfrm>
            <a:custGeom>
              <a:avLst/>
              <a:gdLst>
                <a:gd name="connsiteX0" fmla="*/ 0 w 4176464"/>
                <a:gd name="connsiteY0" fmla="*/ 1945971 h 1945971"/>
                <a:gd name="connsiteX1" fmla="*/ 486493 w 4176464"/>
                <a:gd name="connsiteY1" fmla="*/ 0 h 1945971"/>
                <a:gd name="connsiteX2" fmla="*/ 3689971 w 4176464"/>
                <a:gd name="connsiteY2" fmla="*/ 0 h 1945971"/>
                <a:gd name="connsiteX3" fmla="*/ 4176464 w 4176464"/>
                <a:gd name="connsiteY3" fmla="*/ 1945971 h 1945971"/>
                <a:gd name="connsiteX4" fmla="*/ 0 w 4176464"/>
                <a:gd name="connsiteY4" fmla="*/ 1945971 h 1945971"/>
                <a:gd name="connsiteX0" fmla="*/ 0 w 4705971"/>
                <a:gd name="connsiteY0" fmla="*/ 2036282 h 2036282"/>
                <a:gd name="connsiteX1" fmla="*/ 486493 w 4705971"/>
                <a:gd name="connsiteY1" fmla="*/ 90311 h 2036282"/>
                <a:gd name="connsiteX2" fmla="*/ 4705971 w 4705971"/>
                <a:gd name="connsiteY2" fmla="*/ 0 h 2036282"/>
                <a:gd name="connsiteX3" fmla="*/ 4176464 w 4705971"/>
                <a:gd name="connsiteY3" fmla="*/ 2036282 h 2036282"/>
                <a:gd name="connsiteX4" fmla="*/ 0 w 4705971"/>
                <a:gd name="connsiteY4" fmla="*/ 2036282 h 2036282"/>
                <a:gd name="connsiteX0" fmla="*/ 0 w 4705971"/>
                <a:gd name="connsiteY0" fmla="*/ 2036282 h 2036282"/>
                <a:gd name="connsiteX1" fmla="*/ 486493 w 4705971"/>
                <a:gd name="connsiteY1" fmla="*/ 90311 h 2036282"/>
                <a:gd name="connsiteX2" fmla="*/ 4705971 w 4705971"/>
                <a:gd name="connsiteY2" fmla="*/ 0 h 2036282"/>
                <a:gd name="connsiteX3" fmla="*/ 4021771 w 4705971"/>
                <a:gd name="connsiteY3" fmla="*/ 2036282 h 2036282"/>
                <a:gd name="connsiteX4" fmla="*/ 0 w 4705971"/>
                <a:gd name="connsiteY4" fmla="*/ 2036282 h 2036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5971" h="2036282">
                  <a:moveTo>
                    <a:pt x="0" y="2036282"/>
                  </a:moveTo>
                  <a:lnTo>
                    <a:pt x="486493" y="90311"/>
                  </a:lnTo>
                  <a:lnTo>
                    <a:pt x="4705971" y="0"/>
                  </a:lnTo>
                  <a:lnTo>
                    <a:pt x="4021771" y="2036282"/>
                  </a:lnTo>
                  <a:lnTo>
                    <a:pt x="0" y="203628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72083" y="792976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79804" y="1646198"/>
            <a:ext cx="4683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accent5">
                    <a:lumMod val="50000"/>
                  </a:schemeClr>
                </a:solidFill>
                <a:latin typeface="方正新综艺简体" panose="02010601030101010101" pitchFamily="2" charset="-122"/>
                <a:ea typeface="方正新综艺简体" panose="02010601030101010101" pitchFamily="2" charset="-122"/>
              </a:rPr>
              <a:t>机动车道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方正新综艺简体" panose="02010601030101010101" pitchFamily="2" charset="-122"/>
              <a:ea typeface="方正新综艺简体" panose="0201060103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6188" y="1646198"/>
            <a:ext cx="4683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accent5">
                    <a:lumMod val="50000"/>
                  </a:schemeClr>
                </a:solidFill>
                <a:latin typeface="方正新综艺简体" panose="02010601030101010101" pitchFamily="2" charset="-122"/>
                <a:ea typeface="方正新综艺简体" panose="02010601030101010101" pitchFamily="2" charset="-122"/>
              </a:rPr>
              <a:t>自行车道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方正新综艺简体" panose="02010601030101010101" pitchFamily="2" charset="-122"/>
              <a:ea typeface="方正新综艺简体" panose="02010601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65171" y="1646198"/>
            <a:ext cx="4683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accent5">
                    <a:lumMod val="50000"/>
                  </a:schemeClr>
                </a:solidFill>
                <a:latin typeface="方正新综艺简体" panose="02010601030101010101" pitchFamily="2" charset="-122"/>
                <a:ea typeface="方正新综艺简体" panose="02010601030101010101" pitchFamily="2" charset="-122"/>
              </a:rPr>
              <a:t>人行横道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方正新综艺简体" panose="02010601030101010101" pitchFamily="2" charset="-122"/>
              <a:ea typeface="方正新综艺简体" panose="02010601030101010101" pitchFamily="2" charset="-122"/>
            </a:endParaRPr>
          </a:p>
        </p:txBody>
      </p:sp>
      <p:pic>
        <p:nvPicPr>
          <p:cNvPr id="12" name="Picture 4" descr="F:\51c6ac8d32fc6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4" b="6416"/>
          <a:stretch/>
        </p:blipFill>
        <p:spPr bwMode="auto">
          <a:xfrm>
            <a:off x="645420" y="3708301"/>
            <a:ext cx="295505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534e9c6ea4fd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003" y="3780309"/>
            <a:ext cx="1872208" cy="222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534e80f87fde2 [转换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2806135"/>
            <a:ext cx="1296144" cy="335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217570" y="1260029"/>
            <a:ext cx="3775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不能在机动车道和人行道上骑车</a:t>
            </a:r>
            <a:endParaRPr lang="zh-CN" altLang="en-US" sz="2000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0145760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1" dur="1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2" dur="1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3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72083" y="792976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-72083" y="1332037"/>
            <a:ext cx="4464646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622380" y="1384881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更不能逆行骑车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4" name="Picture 2" descr="F:\53bcda21b5b8b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6" t="28035" r="22618" b="37938"/>
          <a:stretch/>
        </p:blipFill>
        <p:spPr bwMode="auto">
          <a:xfrm>
            <a:off x="4939553" y="1387273"/>
            <a:ext cx="4709594" cy="282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:\Ft-rCEL4zNpF5h99SLCic_i6sF_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23047" r="22857" b="14401"/>
          <a:stretch/>
        </p:blipFill>
        <p:spPr bwMode="auto">
          <a:xfrm>
            <a:off x="6048747" y="2949312"/>
            <a:ext cx="3816424" cy="313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1754765">
            <a:off x="3806277" y="1759986"/>
            <a:ext cx="16481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b="1" dirty="0" smtClean="0">
                <a:solidFill>
                  <a:srgbClr val="C00000"/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！</a:t>
            </a:r>
            <a:endParaRPr lang="zh-CN" altLang="en-US" sz="11500" b="1" dirty="0">
              <a:solidFill>
                <a:srgbClr val="C00000"/>
              </a:solidFill>
              <a:latin typeface="方正大黑简体" panose="03000509000000000000" pitchFamily="65" charset="-122"/>
              <a:ea typeface="方正大黑简体" panose="03000509000000000000" pitchFamily="65" charset="-122"/>
            </a:endParaRPr>
          </a:p>
        </p:txBody>
      </p:sp>
      <p:pic>
        <p:nvPicPr>
          <p:cNvPr id="11" name="Picture 2" descr="F:\图片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4" r="27946"/>
          <a:stretch/>
        </p:blipFill>
        <p:spPr bwMode="auto">
          <a:xfrm flipH="1">
            <a:off x="1296219" y="2268141"/>
            <a:ext cx="3735679" cy="364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430146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72083" y="792976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792163" y="1319342"/>
            <a:ext cx="3968898" cy="3800009"/>
            <a:chOff x="792163" y="1319342"/>
            <a:chExt cx="3968898" cy="3800009"/>
          </a:xfrm>
        </p:grpSpPr>
        <p:sp>
          <p:nvSpPr>
            <p:cNvPr id="3" name="矩形 2"/>
            <p:cNvSpPr/>
            <p:nvPr/>
          </p:nvSpPr>
          <p:spPr>
            <a:xfrm>
              <a:off x="792163" y="1319342"/>
              <a:ext cx="3968898" cy="38000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098" name="Picture 2" descr="F:\W02011032852706358758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459"/>
            <a:stretch/>
          </p:blipFill>
          <p:spPr bwMode="auto">
            <a:xfrm>
              <a:off x="1114762" y="1564476"/>
              <a:ext cx="3325902" cy="3293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5040635" y="2844205"/>
            <a:ext cx="5256584" cy="3151937"/>
            <a:chOff x="5112643" y="3004636"/>
            <a:chExt cx="5256584" cy="3151937"/>
          </a:xfrm>
        </p:grpSpPr>
        <p:sp>
          <p:nvSpPr>
            <p:cNvPr id="7" name="矩形 6"/>
            <p:cNvSpPr/>
            <p:nvPr/>
          </p:nvSpPr>
          <p:spPr>
            <a:xfrm>
              <a:off x="5112643" y="3004636"/>
              <a:ext cx="5256584" cy="31519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100" name="Picture 4" descr="F:\03087bf40ad162d975d0cbe413dfa9ec8a13cd08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70" r="7079" b="24366"/>
            <a:stretch/>
          </p:blipFill>
          <p:spPr bwMode="auto">
            <a:xfrm>
              <a:off x="5340733" y="3276253"/>
              <a:ext cx="4884478" cy="2753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燕尾形 5"/>
          <p:cNvSpPr/>
          <p:nvPr/>
        </p:nvSpPr>
        <p:spPr>
          <a:xfrm>
            <a:off x="5112643" y="2196133"/>
            <a:ext cx="504056" cy="432048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5472683" y="2412157"/>
            <a:ext cx="439248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62444" y="1836093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不要骑车双手离把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7002703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F: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227" y="715780"/>
            <a:ext cx="3496577" cy="349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72083" y="792976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8" name="Picture 4" descr="F:\未标题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787" y="1548061"/>
            <a:ext cx="3522957" cy="352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531ecdffe366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656" y="2508333"/>
            <a:ext cx="2033531" cy="271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8" t="11776" r="18779" b="27263"/>
          <a:stretch/>
        </p:blipFill>
        <p:spPr bwMode="auto">
          <a:xfrm flipH="1">
            <a:off x="240464" y="3139896"/>
            <a:ext cx="6655072" cy="366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27617" y="1116013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不能骑车横冲直撞，争道抢行。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7978968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72083" y="792976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892925" y="1097427"/>
            <a:ext cx="1267390" cy="5419186"/>
            <a:chOff x="892925" y="1097427"/>
            <a:chExt cx="1267390" cy="5419186"/>
          </a:xfrm>
        </p:grpSpPr>
        <p:pic>
          <p:nvPicPr>
            <p:cNvPr id="6" name="Picture 9" descr="F:\未标题-1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t="6895" r="13757" b="5885"/>
            <a:stretch/>
          </p:blipFill>
          <p:spPr bwMode="auto">
            <a:xfrm>
              <a:off x="892925" y="1097427"/>
              <a:ext cx="1267390" cy="5419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F:\未标题-2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8" t="27751" r="27168" b="26316"/>
            <a:stretch/>
          </p:blipFill>
          <p:spPr bwMode="auto">
            <a:xfrm>
              <a:off x="1211854" y="1369108"/>
              <a:ext cx="713817" cy="713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1" descr="F:\未标题-2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10" t="26359" r="29509" b="29092"/>
            <a:stretch/>
          </p:blipFill>
          <p:spPr bwMode="auto">
            <a:xfrm>
              <a:off x="1211719" y="2066564"/>
              <a:ext cx="713818" cy="743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2" descr="F:\未标题-2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49" t="27267" r="29009" b="26422"/>
            <a:stretch/>
          </p:blipFill>
          <p:spPr bwMode="auto">
            <a:xfrm>
              <a:off x="1224076" y="2814130"/>
              <a:ext cx="713818" cy="786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632602" y="1395334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在路口不能闯信号灯。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Picture 4" descr="F:\Ft-rCEL4zNpF5h99SLCic_i6sF_a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23047" r="22857" b="14401"/>
          <a:stretch/>
        </p:blipFill>
        <p:spPr bwMode="auto">
          <a:xfrm>
            <a:off x="1944291" y="3420269"/>
            <a:ext cx="3816424" cy="313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F:\未标题-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555" y="3207269"/>
            <a:ext cx="3496577" cy="349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图片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616" y="2066564"/>
            <a:ext cx="4449763" cy="444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45962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72083" y="792976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 rot="21193666">
            <a:off x="746530" y="1294953"/>
            <a:ext cx="3217116" cy="3080218"/>
            <a:chOff x="792163" y="1319342"/>
            <a:chExt cx="3968898" cy="3800009"/>
          </a:xfrm>
        </p:grpSpPr>
        <p:sp>
          <p:nvSpPr>
            <p:cNvPr id="7" name="矩形 6"/>
            <p:cNvSpPr/>
            <p:nvPr/>
          </p:nvSpPr>
          <p:spPr>
            <a:xfrm>
              <a:off x="792163" y="1319342"/>
              <a:ext cx="3968898" cy="38000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037"/>
            <a:stretch/>
          </p:blipFill>
          <p:spPr bwMode="auto">
            <a:xfrm>
              <a:off x="973266" y="1525162"/>
              <a:ext cx="3598838" cy="3370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8"/>
          <p:cNvGrpSpPr/>
          <p:nvPr/>
        </p:nvGrpSpPr>
        <p:grpSpPr>
          <a:xfrm>
            <a:off x="3407695" y="3265875"/>
            <a:ext cx="3217116" cy="3080218"/>
            <a:chOff x="792163" y="1319342"/>
            <a:chExt cx="3968898" cy="3800009"/>
          </a:xfrm>
        </p:grpSpPr>
        <p:sp>
          <p:nvSpPr>
            <p:cNvPr id="10" name="矩形 9"/>
            <p:cNvSpPr/>
            <p:nvPr/>
          </p:nvSpPr>
          <p:spPr>
            <a:xfrm>
              <a:off x="792163" y="1319342"/>
              <a:ext cx="3968898" cy="38000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14813" y="1492853"/>
              <a:ext cx="3586140" cy="3466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6363318" y="2354342"/>
            <a:ext cx="3816424" cy="3080218"/>
            <a:chOff x="792163" y="1319342"/>
            <a:chExt cx="4708253" cy="3800009"/>
          </a:xfrm>
        </p:grpSpPr>
        <p:sp>
          <p:nvSpPr>
            <p:cNvPr id="13" name="矩形 12"/>
            <p:cNvSpPr/>
            <p:nvPr/>
          </p:nvSpPr>
          <p:spPr>
            <a:xfrm>
              <a:off x="792163" y="1319342"/>
              <a:ext cx="4708253" cy="38000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7092" y="1442888"/>
              <a:ext cx="4443103" cy="3535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4612064" y="1367695"/>
            <a:ext cx="5109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不能追逐打闹，三五并行。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1799672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43941" y="959640"/>
            <a:ext cx="11161240" cy="56487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72083" y="792976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3" descr="F:\53a93f52ed66e [转换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23" y="1908101"/>
            <a:ext cx="3600400" cy="22251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94592" y="2484165"/>
            <a:ext cx="2477891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校园活动劳动安全</a:t>
            </a:r>
            <a:endParaRPr lang="zh-CN" altLang="en-US" sz="4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84251" y="1116013"/>
            <a:ext cx="1302912" cy="1302912"/>
            <a:chOff x="1584251" y="1116013"/>
            <a:chExt cx="1302912" cy="1302912"/>
          </a:xfrm>
        </p:grpSpPr>
        <p:sp>
          <p:nvSpPr>
            <p:cNvPr id="8" name="椭圆 7"/>
            <p:cNvSpPr/>
            <p:nvPr/>
          </p:nvSpPr>
          <p:spPr>
            <a:xfrm>
              <a:off x="1584251" y="1116013"/>
              <a:ext cx="1302912" cy="13029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同心圆 8"/>
            <p:cNvSpPr/>
            <p:nvPr/>
          </p:nvSpPr>
          <p:spPr>
            <a:xfrm>
              <a:off x="1680973" y="1200378"/>
              <a:ext cx="1141013" cy="1141013"/>
            </a:xfrm>
            <a:prstGeom prst="donut">
              <a:avLst>
                <a:gd name="adj" fmla="val 11172"/>
              </a:avLst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79015" y="1194789"/>
              <a:ext cx="676100" cy="110799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6600" i="1" dirty="0" smtClean="0">
                  <a:solidFill>
                    <a:srgbClr val="C00000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3</a:t>
              </a:r>
              <a:endParaRPr lang="zh-CN" altLang="en-US" sz="6600" i="1" dirty="0">
                <a:solidFill>
                  <a:srgbClr val="C00000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237011" y="1234476"/>
            <a:ext cx="3393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上下楼梯不要拥挤礼让慢行。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37011" y="1712981"/>
            <a:ext cx="177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不追逐打闹。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37011" y="2191486"/>
            <a:ext cx="293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不开可造成伤害的玩笑。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37011" y="2669991"/>
            <a:ext cx="3163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严禁学生擦楼房外窗玻璃。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37011" y="3148496"/>
            <a:ext cx="454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搞卫生时要注意，不要被钉子沙石伤害。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37011" y="3627001"/>
            <a:ext cx="3624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严禁学生用湿布擦电器或开关。</a:t>
            </a:r>
            <a:endParaRPr lang="en-US" altLang="zh-CN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4" name="Picture 2" descr="F:\534bc10e05b67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6" t="6961" r="10177" b="26181"/>
          <a:stretch/>
        </p:blipFill>
        <p:spPr bwMode="auto">
          <a:xfrm>
            <a:off x="8067514" y="715873"/>
            <a:ext cx="2362923" cy="238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dsh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37" b="70410"/>
          <a:stretch/>
        </p:blipFill>
        <p:spPr bwMode="auto">
          <a:xfrm>
            <a:off x="2736379" y="4195627"/>
            <a:ext cx="3393954" cy="232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1"/>
          <p:cNvGrpSpPr/>
          <p:nvPr/>
        </p:nvGrpSpPr>
        <p:grpSpPr>
          <a:xfrm>
            <a:off x="-548351" y="5498142"/>
            <a:ext cx="12241360" cy="2386623"/>
            <a:chOff x="-503981" y="4159253"/>
            <a:chExt cx="12457384" cy="391857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3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3981" y="4580462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427" y="5138980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2843" y="4159253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3892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33" y="14553"/>
            <a:ext cx="10956791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未标题-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6" t="74189" r="19509" b="7682"/>
          <a:stretch/>
        </p:blipFill>
        <p:spPr bwMode="auto">
          <a:xfrm>
            <a:off x="3312443" y="5636871"/>
            <a:ext cx="7234177" cy="123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未标题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3" t="6591" r="3862" b="57594"/>
          <a:stretch/>
        </p:blipFill>
        <p:spPr bwMode="auto">
          <a:xfrm>
            <a:off x="11020718" y="556949"/>
            <a:ext cx="2588869" cy="149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t="26644" r="50815" b="31780"/>
          <a:stretch/>
        </p:blipFill>
        <p:spPr bwMode="auto">
          <a:xfrm>
            <a:off x="-4392413" y="1224213"/>
            <a:ext cx="3763013" cy="227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6" r="25417" b="32626"/>
          <a:stretch/>
        </p:blipFill>
        <p:spPr bwMode="auto">
          <a:xfrm>
            <a:off x="-14159" y="2509973"/>
            <a:ext cx="6494954" cy="213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5" t="17657" r="58119" b="20696"/>
          <a:stretch/>
        </p:blipFill>
        <p:spPr bwMode="auto">
          <a:xfrm>
            <a:off x="144091" y="2412157"/>
            <a:ext cx="3226328" cy="372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7" t="43802" r="15559" b="25472"/>
          <a:stretch/>
        </p:blipFill>
        <p:spPr bwMode="auto">
          <a:xfrm>
            <a:off x="3435572" y="3780309"/>
            <a:ext cx="4341367" cy="206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82" t="6895" r="13757" b="5885"/>
          <a:stretch/>
        </p:blipFill>
        <p:spPr bwMode="auto">
          <a:xfrm>
            <a:off x="8885813" y="521363"/>
            <a:ext cx="1267390" cy="541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:\未标题-2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8" t="27751" r="27168" b="26316"/>
          <a:stretch/>
        </p:blipFill>
        <p:spPr bwMode="auto">
          <a:xfrm>
            <a:off x="9204742" y="793044"/>
            <a:ext cx="713817" cy="71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2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0" t="26359" r="29509" b="29092"/>
          <a:stretch/>
        </p:blipFill>
        <p:spPr bwMode="auto">
          <a:xfrm>
            <a:off x="9204607" y="1490500"/>
            <a:ext cx="713818" cy="74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未标题-2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9" t="27267" r="29009" b="26422"/>
          <a:stretch/>
        </p:blipFill>
        <p:spPr bwMode="auto">
          <a:xfrm>
            <a:off x="9216964" y="2238066"/>
            <a:ext cx="713818" cy="78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圆角矩形 4"/>
          <p:cNvSpPr/>
          <p:nvPr/>
        </p:nvSpPr>
        <p:spPr>
          <a:xfrm>
            <a:off x="2304331" y="1220122"/>
            <a:ext cx="6264696" cy="1008112"/>
          </a:xfrm>
          <a:prstGeom prst="roundRect">
            <a:avLst>
              <a:gd name="adj" fmla="val 5000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887959" y="1147951"/>
            <a:ext cx="52613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spc="600" dirty="0" smtClean="0">
                <a:solidFill>
                  <a:srgbClr val="FFFF00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校园安全</a:t>
            </a:r>
            <a:r>
              <a:rPr lang="en-US" altLang="zh-CN" sz="6000" spc="600" dirty="0" smtClean="0">
                <a:solidFill>
                  <a:srgbClr val="FFFF00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PPT</a:t>
            </a:r>
            <a:endParaRPr lang="zh-CN" altLang="en-US" sz="6000" spc="600" dirty="0">
              <a:solidFill>
                <a:srgbClr val="FFFF00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pic>
        <p:nvPicPr>
          <p:cNvPr id="3074" name="Picture 2" descr="F:\未标题-1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2" t="26749" r="14955" b="7581"/>
          <a:stretch/>
        </p:blipFill>
        <p:spPr bwMode="auto">
          <a:xfrm rot="21417504">
            <a:off x="-3736757" y="3915434"/>
            <a:ext cx="3380170" cy="308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28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048E-6 -7.97774E-7 L -1.3469 -0.00649 " pathEditMode="relative" rAng="0" ptsTypes="AA">
                                      <p:cBhvr>
                                        <p:cTn id="20" dur="4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53" y="-32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5283E-6 -1.57699E-6 L 1.49919 0.00742 " pathEditMode="relative" rAng="0" ptsTypes="AA">
                                      <p:cBhvr>
                                        <p:cTn id="22" dur="7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952" y="37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120000">
                                      <p:cBhvr>
                                        <p:cTn id="3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2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75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76848E-6 -1.74397E-6 L 1.45627 0.00719 " pathEditMode="relative" rAng="0" ptsTypes="AA">
                                      <p:cBhvr>
                                        <p:cTn id="57" dur="7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06" y="3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72083" y="792976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178751" y="1291658"/>
            <a:ext cx="4176464" cy="4752528"/>
            <a:chOff x="792163" y="1319342"/>
            <a:chExt cx="4708253" cy="3800009"/>
          </a:xfrm>
        </p:grpSpPr>
        <p:sp>
          <p:nvSpPr>
            <p:cNvPr id="7" name="矩形 6"/>
            <p:cNvSpPr/>
            <p:nvPr/>
          </p:nvSpPr>
          <p:spPr>
            <a:xfrm>
              <a:off x="792163" y="1319342"/>
              <a:ext cx="4708253" cy="38000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07" r="21003"/>
            <a:stretch/>
          </p:blipFill>
          <p:spPr bwMode="auto">
            <a:xfrm>
              <a:off x="954517" y="1442887"/>
              <a:ext cx="4383545" cy="3543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8"/>
          <p:cNvGrpSpPr/>
          <p:nvPr/>
        </p:nvGrpSpPr>
        <p:grpSpPr>
          <a:xfrm>
            <a:off x="4643247" y="1321209"/>
            <a:ext cx="2806774" cy="2778761"/>
            <a:chOff x="792163" y="1319342"/>
            <a:chExt cx="4708253" cy="3800009"/>
          </a:xfrm>
        </p:grpSpPr>
        <p:sp>
          <p:nvSpPr>
            <p:cNvPr id="10" name="矩形 9"/>
            <p:cNvSpPr/>
            <p:nvPr/>
          </p:nvSpPr>
          <p:spPr>
            <a:xfrm>
              <a:off x="792163" y="1319342"/>
              <a:ext cx="4708253" cy="38000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68"/>
            <a:stretch/>
          </p:blipFill>
          <p:spPr bwMode="auto">
            <a:xfrm>
              <a:off x="1093895" y="1449444"/>
              <a:ext cx="4225661" cy="3535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4859271" y="4368838"/>
            <a:ext cx="5211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上下楼梯不要拥挤，礼让慢行。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859271" y="4964066"/>
            <a:ext cx="506766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等腰三角形 16"/>
          <p:cNvSpPr/>
          <p:nvPr/>
        </p:nvSpPr>
        <p:spPr>
          <a:xfrm>
            <a:off x="4859271" y="4964066"/>
            <a:ext cx="576064" cy="36004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7741129" y="1326003"/>
            <a:ext cx="2806774" cy="2778761"/>
            <a:chOff x="792163" y="1319342"/>
            <a:chExt cx="4708253" cy="3800009"/>
          </a:xfrm>
        </p:grpSpPr>
        <p:sp>
          <p:nvSpPr>
            <p:cNvPr id="19" name="矩形 18"/>
            <p:cNvSpPr/>
            <p:nvPr/>
          </p:nvSpPr>
          <p:spPr>
            <a:xfrm>
              <a:off x="792163" y="1319342"/>
              <a:ext cx="4708253" cy="38000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301"/>
            <a:stretch/>
          </p:blipFill>
          <p:spPr bwMode="auto">
            <a:xfrm>
              <a:off x="937092" y="1483674"/>
              <a:ext cx="4321743" cy="3495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 descr="F:\素材天下网 www.sucaitianxia.com-创意校园图标矢量素材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16" r="53786" b="43834"/>
          <a:stretch/>
        </p:blipFill>
        <p:spPr bwMode="auto">
          <a:xfrm>
            <a:off x="7272883" y="5324106"/>
            <a:ext cx="3205700" cy="9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707434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72083" y="792976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648147" y="1208282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上下楼梯靠右行，且勿拥挤。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64171" y="2000370"/>
            <a:ext cx="4104456" cy="4516243"/>
            <a:chOff x="504131" y="1836093"/>
            <a:chExt cx="4248472" cy="4674708"/>
          </a:xfrm>
        </p:grpSpPr>
        <p:sp>
          <p:nvSpPr>
            <p:cNvPr id="3" name="对角圆角矩形 2"/>
            <p:cNvSpPr/>
            <p:nvPr/>
          </p:nvSpPr>
          <p:spPr>
            <a:xfrm>
              <a:off x="504131" y="1836093"/>
              <a:ext cx="4248472" cy="4674708"/>
            </a:xfrm>
            <a:prstGeom prst="round2Diag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122" name="Picture 2" descr="F:\201412161423852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147" y="1985921"/>
              <a:ext cx="3960440" cy="4386676"/>
            </a:xfrm>
            <a:prstGeom prst="round2Diag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3" name="Picture 3" descr="F:\9c63b95btd352a874dfda&amp;69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4" b="18832"/>
          <a:stretch/>
        </p:blipFill>
        <p:spPr bwMode="auto">
          <a:xfrm>
            <a:off x="5516859" y="1188021"/>
            <a:ext cx="4736426" cy="253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1"/>
          <a:stretch/>
        </p:blipFill>
        <p:spPr bwMode="auto">
          <a:xfrm>
            <a:off x="5516859" y="3924325"/>
            <a:ext cx="4736426" cy="260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513286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72083" y="755973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147" name="Picture 3" descr="F:\319083553661000 [转换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3" y="1692077"/>
            <a:ext cx="10536835" cy="505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53cd3abc0d65b [转换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643" y="793552"/>
            <a:ext cx="4104456" cy="147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91661" y="2844205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上下楼梯、安全第一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6949" y="3385891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不要追逐、不可拥挤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1661" y="3927577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打闹玩耍、危险游戏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1661" y="4469263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生命可贵、倍加珍惜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0013" y="2844205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通过楼道、不可拥挤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5301" y="3385891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课件体操、特别注意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0013" y="3927577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不追不闹、不急不躁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60013" y="4469263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靠右慢行、安全记牢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2776574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72083" y="792976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7700669" y="5059679"/>
            <a:ext cx="22365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不开可造成</a:t>
            </a:r>
            <a:endParaRPr lang="en-US" altLang="zh-CN" sz="32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伤害的玩笑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488907" y="4935339"/>
            <a:ext cx="2736304" cy="1365250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170" name="Picture 2" descr="F:\未标题-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8" t="13447" r="19260" b="19798"/>
          <a:stretch/>
        </p:blipFill>
        <p:spPr bwMode="auto">
          <a:xfrm>
            <a:off x="720155" y="1274110"/>
            <a:ext cx="2924452" cy="293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7" t="19099" r="25960" b="27330"/>
          <a:stretch/>
        </p:blipFill>
        <p:spPr bwMode="auto">
          <a:xfrm>
            <a:off x="3672483" y="3276253"/>
            <a:ext cx="3183467" cy="340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7" t="20611" r="19867" b="19411"/>
          <a:stretch/>
        </p:blipFill>
        <p:spPr bwMode="auto">
          <a:xfrm>
            <a:off x="6708325" y="1260029"/>
            <a:ext cx="3300862" cy="328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椭圆 6"/>
          <p:cNvSpPr/>
          <p:nvPr/>
        </p:nvSpPr>
        <p:spPr>
          <a:xfrm>
            <a:off x="2016299" y="2700189"/>
            <a:ext cx="1563643" cy="1563643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104531" y="3537678"/>
            <a:ext cx="1563643" cy="1563643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488907" y="2556173"/>
            <a:ext cx="1563643" cy="1563643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16749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7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25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7" grpId="0" animBg="1"/>
      <p:bldP spid="11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72083" y="792976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194" name="Picture 2" descr="F:\d143ad4bd11373f0784aafcea40f4bfbfbed046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t="11075" r="6856" b="10214"/>
          <a:stretch/>
        </p:blipFill>
        <p:spPr bwMode="auto">
          <a:xfrm>
            <a:off x="3916964" y="2923361"/>
            <a:ext cx="3060739" cy="306073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849875" y="1476053"/>
            <a:ext cx="2959476" cy="2959476"/>
            <a:chOff x="849875" y="1476053"/>
            <a:chExt cx="2959476" cy="2959476"/>
          </a:xfrm>
        </p:grpSpPr>
        <p:sp>
          <p:nvSpPr>
            <p:cNvPr id="3" name="椭圆 2"/>
            <p:cNvSpPr/>
            <p:nvPr/>
          </p:nvSpPr>
          <p:spPr>
            <a:xfrm>
              <a:off x="849875" y="1476053"/>
              <a:ext cx="2959476" cy="29594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195" name="Picture 3" descr="F:\66e3aa4bd11373f0be38afcea40f4bfbfaed04f8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9" t="6389" r="8519" b="15047"/>
            <a:stretch/>
          </p:blipFill>
          <p:spPr bwMode="auto">
            <a:xfrm>
              <a:off x="1001039" y="1630791"/>
              <a:ext cx="2664296" cy="26642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7121719" y="1483201"/>
            <a:ext cx="2959476" cy="2959476"/>
            <a:chOff x="7121719" y="1483201"/>
            <a:chExt cx="2959476" cy="2959476"/>
          </a:xfrm>
        </p:grpSpPr>
        <p:sp>
          <p:nvSpPr>
            <p:cNvPr id="7" name="椭圆 6"/>
            <p:cNvSpPr/>
            <p:nvPr/>
          </p:nvSpPr>
          <p:spPr>
            <a:xfrm>
              <a:off x="7121719" y="1483201"/>
              <a:ext cx="2959476" cy="295947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196" name="Picture 4" descr="F:\2840926939957432373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34" t="7455" r="2003" b="34895"/>
            <a:stretch/>
          </p:blipFill>
          <p:spPr bwMode="auto">
            <a:xfrm>
              <a:off x="7261065" y="1618973"/>
              <a:ext cx="2676114" cy="267611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4493618" y="2124125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不追逐打闹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9544036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72083" y="792976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504131" y="1980109"/>
            <a:ext cx="5112568" cy="3384376"/>
            <a:chOff x="648147" y="1908101"/>
            <a:chExt cx="5112568" cy="3384376"/>
          </a:xfrm>
        </p:grpSpPr>
        <p:sp>
          <p:nvSpPr>
            <p:cNvPr id="3" name="对角圆角矩形 2"/>
            <p:cNvSpPr/>
            <p:nvPr/>
          </p:nvSpPr>
          <p:spPr>
            <a:xfrm>
              <a:off x="648147" y="1908101"/>
              <a:ext cx="5112568" cy="3384376"/>
            </a:xfrm>
            <a:prstGeom prst="round2Diag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218" name="Picture 2" descr="F:\xin_203080823102382848574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2" t="8502"/>
            <a:stretch/>
          </p:blipFill>
          <p:spPr bwMode="auto">
            <a:xfrm>
              <a:off x="852748" y="2063406"/>
              <a:ext cx="4722483" cy="3024336"/>
            </a:xfrm>
            <a:prstGeom prst="round2Diag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6161786" y="2583735"/>
            <a:ext cx="37753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打扫卫生要注意，不要</a:t>
            </a:r>
            <a:endParaRPr lang="en-US" altLang="zh-CN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被沙石碎玻璃伤到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048747" y="3708301"/>
            <a:ext cx="39604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等腰三角形 9"/>
          <p:cNvSpPr/>
          <p:nvPr/>
        </p:nvSpPr>
        <p:spPr>
          <a:xfrm>
            <a:off x="6120755" y="3708301"/>
            <a:ext cx="576064" cy="504056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991406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72083" y="792976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792163" y="1692077"/>
            <a:ext cx="3384376" cy="33843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4" descr="F:\未标题-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7" t="20611" r="19867" b="19411"/>
          <a:stretch/>
        </p:blipFill>
        <p:spPr bwMode="auto">
          <a:xfrm>
            <a:off x="947468" y="1847382"/>
            <a:ext cx="3184624" cy="316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虚尾箭头 7"/>
          <p:cNvSpPr/>
          <p:nvPr/>
        </p:nvSpPr>
        <p:spPr>
          <a:xfrm rot="19791377">
            <a:off x="1291013" y="2266803"/>
            <a:ext cx="673063" cy="389238"/>
          </a:xfrm>
          <a:prstGeom prst="stripedRightArrow">
            <a:avLst>
              <a:gd name="adj1" fmla="val 50000"/>
              <a:gd name="adj2" fmla="val 8762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792163" y="5427201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严禁学生用湿毛巾擦电器或开关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49260" y="5436493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严禁学生擦楼房外窗玻璃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824611" y="1620069"/>
            <a:ext cx="5544616" cy="3519100"/>
            <a:chOff x="4824611" y="1620069"/>
            <a:chExt cx="5544616" cy="3519100"/>
          </a:xfrm>
        </p:grpSpPr>
        <p:sp>
          <p:nvSpPr>
            <p:cNvPr id="10" name="矩形 9"/>
            <p:cNvSpPr/>
            <p:nvPr/>
          </p:nvSpPr>
          <p:spPr>
            <a:xfrm>
              <a:off x="4824611" y="1620069"/>
              <a:ext cx="5544616" cy="35191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244" name="Picture 4" descr="F:\20111117144119_snFwH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03" b="7606"/>
            <a:stretch/>
          </p:blipFill>
          <p:spPr bwMode="auto">
            <a:xfrm>
              <a:off x="4986461" y="1764085"/>
              <a:ext cx="5238750" cy="3216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1034970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75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" accel="100000" fill="hold">
                                          <p:stCondLst>
                                            <p:cond delay="15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9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71933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-143941" y="899989"/>
            <a:ext cx="11161240" cy="56487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-72083" y="755973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3" descr="F:\53a93f52ed66e [转换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23" y="2020759"/>
            <a:ext cx="3600400" cy="19035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6139" y="2825041"/>
            <a:ext cx="3558011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校园食品安全</a:t>
            </a:r>
            <a:endParaRPr lang="zh-CN" altLang="en-US" sz="4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2243" y="1404045"/>
            <a:ext cx="1302912" cy="1302912"/>
            <a:chOff x="1577483" y="1437927"/>
            <a:chExt cx="1302912" cy="1302912"/>
          </a:xfrm>
        </p:grpSpPr>
        <p:sp>
          <p:nvSpPr>
            <p:cNvPr id="12" name="椭圆 11"/>
            <p:cNvSpPr/>
            <p:nvPr/>
          </p:nvSpPr>
          <p:spPr>
            <a:xfrm>
              <a:off x="1577483" y="1437927"/>
              <a:ext cx="1302912" cy="13029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同心圆 12"/>
            <p:cNvSpPr/>
            <p:nvPr/>
          </p:nvSpPr>
          <p:spPr>
            <a:xfrm>
              <a:off x="1674205" y="1522292"/>
              <a:ext cx="1141013" cy="1141013"/>
            </a:xfrm>
            <a:prstGeom prst="donut">
              <a:avLst>
                <a:gd name="adj" fmla="val 11172"/>
              </a:avLst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72247" y="1516703"/>
              <a:ext cx="676100" cy="110799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6600" i="1" dirty="0" smtClean="0">
                  <a:solidFill>
                    <a:srgbClr val="C00000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4</a:t>
              </a:r>
              <a:endParaRPr lang="zh-CN" altLang="en-US" sz="6600" i="1" dirty="0">
                <a:solidFill>
                  <a:srgbClr val="C00000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266628" y="1548061"/>
            <a:ext cx="3624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购买食物时不能购买三无产品。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66628" y="2026566"/>
            <a:ext cx="3855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不食用腐败变质，过保质期食品。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66628" y="2505071"/>
            <a:ext cx="408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不去校园周边购买无证盒饭和食物。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66628" y="2983576"/>
            <a:ext cx="270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少吃油炸，油煎食品。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66628" y="3462081"/>
            <a:ext cx="3624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注意个人卫生，饭前便后洗手。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266" name="Picture 2" descr="F:\crt_br_sh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355" y="4140349"/>
            <a:ext cx="2507892" cy="250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组合 22"/>
          <p:cNvGrpSpPr/>
          <p:nvPr/>
        </p:nvGrpSpPr>
        <p:grpSpPr>
          <a:xfrm>
            <a:off x="-548351" y="5714166"/>
            <a:ext cx="12241360" cy="2386623"/>
            <a:chOff x="-503981" y="4159253"/>
            <a:chExt cx="12457384" cy="391857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24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3981" y="4580462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427" y="5138980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2843" y="4159253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67" name="Picture 3" descr="F:\5336d8f586fd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387" y="3564285"/>
            <a:ext cx="2526848" cy="306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91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72083" y="792976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72084" y="1332037"/>
            <a:ext cx="4752679" cy="72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407324" y="1372756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不购买三无产品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290" name="Picture 2" descr="F:\卡通零食饮品矢量素材_lanrentuku.com [转换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95" y="2340149"/>
            <a:ext cx="379294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虚尾箭头 7"/>
          <p:cNvSpPr/>
          <p:nvPr/>
        </p:nvSpPr>
        <p:spPr>
          <a:xfrm>
            <a:off x="5052756" y="2916213"/>
            <a:ext cx="1440160" cy="504056"/>
          </a:xfrm>
          <a:prstGeom prst="striped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虚尾箭头 9"/>
          <p:cNvSpPr/>
          <p:nvPr/>
        </p:nvSpPr>
        <p:spPr>
          <a:xfrm>
            <a:off x="5052756" y="3996333"/>
            <a:ext cx="1440160" cy="504056"/>
          </a:xfrm>
          <a:prstGeom prst="striped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虚尾箭头 10"/>
          <p:cNvSpPr/>
          <p:nvPr/>
        </p:nvSpPr>
        <p:spPr>
          <a:xfrm>
            <a:off x="5052756" y="5148461"/>
            <a:ext cx="1440160" cy="504056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672420" y="2916213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无生产厂家，厂址。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74747" y="3996333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无生产日期，年月日。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4747" y="5148461"/>
            <a:ext cx="2776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</a:t>
            </a:r>
            <a:r>
              <a:rPr lang="en-US" altLang="zh-CN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QS</a:t>
            </a:r>
            <a:r>
              <a:rPr lang="zh-CN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标识的产品。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291" name="Picture 3" descr="F:\t015881d647cf8c20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107" y="4979150"/>
            <a:ext cx="561664" cy="74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847672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72083" y="792976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3960515" y="2988221"/>
            <a:ext cx="3024336" cy="3024336"/>
            <a:chOff x="3456459" y="2700189"/>
            <a:chExt cx="3600400" cy="3600400"/>
          </a:xfrm>
        </p:grpSpPr>
        <p:sp>
          <p:nvSpPr>
            <p:cNvPr id="3" name="椭圆 2"/>
            <p:cNvSpPr/>
            <p:nvPr/>
          </p:nvSpPr>
          <p:spPr>
            <a:xfrm>
              <a:off x="3456459" y="2700189"/>
              <a:ext cx="3600400" cy="3600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314" name="Picture 2" descr="F:\13a58PICMDJ_1024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75" r="11875"/>
            <a:stretch/>
          </p:blipFill>
          <p:spPr bwMode="auto">
            <a:xfrm>
              <a:off x="3528467" y="2772197"/>
              <a:ext cx="3440694" cy="344069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矩形标注 6"/>
          <p:cNvSpPr/>
          <p:nvPr/>
        </p:nvSpPr>
        <p:spPr>
          <a:xfrm>
            <a:off x="3650411" y="1548061"/>
            <a:ext cx="3478456" cy="1013922"/>
          </a:xfrm>
          <a:prstGeom prst="wedgeRectCallout">
            <a:avLst>
              <a:gd name="adj1" fmla="val -5580"/>
              <a:gd name="adj2" fmla="val 128191"/>
            </a:avLst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794427" y="1625879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不食用腐败变质，保质</a:t>
            </a:r>
            <a:endParaRPr lang="en-US" altLang="zh-CN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过期食品。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315" name="Picture 3" descr="F:\u=3427280161,841112557&amp;fm=21&amp;gp=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00"/>
          <a:stretch/>
        </p:blipFill>
        <p:spPr bwMode="auto">
          <a:xfrm>
            <a:off x="504131" y="1620069"/>
            <a:ext cx="2790825" cy="1732985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131" y="3966136"/>
            <a:ext cx="2790825" cy="1732985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97"/>
          <a:stretch/>
        </p:blipFill>
        <p:spPr bwMode="auto">
          <a:xfrm>
            <a:off x="7434385" y="1589114"/>
            <a:ext cx="2790825" cy="1763939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34386" y="3966136"/>
            <a:ext cx="2790825" cy="1732985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66086" y="3483566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异常沉淀物。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4781" y="5859830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腐烂变质食物。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17685" y="3441755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变质发酵异味。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15875" y="5826730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保质过期食品。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6738422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-71933" y="4806423"/>
            <a:ext cx="10956941" cy="2070231"/>
            <a:chOff x="504131" y="5679228"/>
            <a:chExt cx="5353231" cy="1197425"/>
          </a:xfrm>
          <a:solidFill>
            <a:schemeClr val="bg1">
              <a:lumMod val="75000"/>
            </a:schemeClr>
          </a:solidFill>
        </p:grpSpPr>
        <p:sp>
          <p:nvSpPr>
            <p:cNvPr id="15" name="矩形 14"/>
            <p:cNvSpPr/>
            <p:nvPr/>
          </p:nvSpPr>
          <p:spPr>
            <a:xfrm>
              <a:off x="504131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08874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69602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230330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291058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3540531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4192624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486737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5497322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26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未标题-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4268" r="11163" b="4824"/>
          <a:stretch/>
        </p:blipFill>
        <p:spPr bwMode="auto">
          <a:xfrm>
            <a:off x="1656259" y="3600289"/>
            <a:ext cx="2082797" cy="26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9930" r="18243" b="4594"/>
          <a:stretch/>
        </p:blipFill>
        <p:spPr bwMode="auto">
          <a:xfrm>
            <a:off x="4035155" y="3132237"/>
            <a:ext cx="1977081" cy="270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8065" r="13670" b="5111"/>
          <a:stretch/>
        </p:blipFill>
        <p:spPr bwMode="auto">
          <a:xfrm>
            <a:off x="6237283" y="3564285"/>
            <a:ext cx="1989437" cy="26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7818" r="12757" b="5713"/>
          <a:stretch/>
        </p:blipFill>
        <p:spPr bwMode="auto">
          <a:xfrm>
            <a:off x="8632883" y="3212622"/>
            <a:ext cx="1952368" cy="258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69150" y="3132237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正常行走的安全？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7422" y="255617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骑自行车的安全？</a:t>
            </a:r>
            <a:endParaRPr lang="zh-CN" altLang="en-US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20755" y="3060229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校园活动劳动安全？</a:t>
            </a:r>
            <a:endParaRPr lang="zh-CN" altLang="en-US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98351" y="258395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食品安全？</a:t>
            </a:r>
            <a:endParaRPr lang="zh-CN" altLang="en-US" b="1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-72083" y="792976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3" name="Picture 9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82" t="6895" r="13757" b="5885"/>
          <a:stretch/>
        </p:blipFill>
        <p:spPr bwMode="auto">
          <a:xfrm>
            <a:off x="388869" y="395933"/>
            <a:ext cx="1267390" cy="541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未标题-2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9" t="27267" r="29009" b="26422"/>
          <a:stretch/>
        </p:blipFill>
        <p:spPr bwMode="auto">
          <a:xfrm>
            <a:off x="720020" y="2112636"/>
            <a:ext cx="713818" cy="78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125133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72083" y="792976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008187" y="1404045"/>
            <a:ext cx="37753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不去校园周边购买无证</a:t>
            </a:r>
            <a:endParaRPr lang="en-US" altLang="zh-CN" sz="28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盒饭和食物。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338" name="Picture 2" descr="F:\52aac6e07894c [转换]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89" b="70205"/>
          <a:stretch/>
        </p:blipFill>
        <p:spPr bwMode="auto">
          <a:xfrm>
            <a:off x="8136979" y="4284365"/>
            <a:ext cx="247786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F:\53b112cd2736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603" y="1467497"/>
            <a:ext cx="4715199" cy="504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F:\1960578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" t="18010" r="38408" b="23054"/>
          <a:stretch/>
        </p:blipFill>
        <p:spPr bwMode="auto">
          <a:xfrm>
            <a:off x="1152203" y="2628182"/>
            <a:ext cx="3129255" cy="199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F:\u=3507011680,2476960601&amp;fm=21&amp;gp=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78" y="4760799"/>
            <a:ext cx="3084780" cy="161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乘号 2"/>
          <p:cNvSpPr/>
          <p:nvPr/>
        </p:nvSpPr>
        <p:spPr>
          <a:xfrm>
            <a:off x="432123" y="2304035"/>
            <a:ext cx="4542291" cy="4536503"/>
          </a:xfrm>
          <a:prstGeom prst="mathMultiply">
            <a:avLst>
              <a:gd name="adj1" fmla="val 336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98078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72083" y="792976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362" name="Picture 2" descr="F:\未标题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82" y="448707"/>
            <a:ext cx="4051681" cy="405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1" b="8568"/>
          <a:stretch/>
        </p:blipFill>
        <p:spPr bwMode="auto">
          <a:xfrm>
            <a:off x="2727361" y="3014325"/>
            <a:ext cx="3410483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" t="15679" b="7269"/>
          <a:stretch/>
        </p:blipFill>
        <p:spPr bwMode="auto">
          <a:xfrm>
            <a:off x="5259586" y="1214125"/>
            <a:ext cx="3021409" cy="238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16964" r="5061" b="10469"/>
          <a:stretch/>
        </p:blipFill>
        <p:spPr bwMode="auto">
          <a:xfrm>
            <a:off x="7310268" y="3014325"/>
            <a:ext cx="3635023" cy="292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92163" y="4140349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少吃油炸油煎食品。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44668" y="4140349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少吃油炸油煎食品。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56459" y="6034043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少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吃糖分过高食品</a:t>
            </a: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08987" y="6034043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少吃油炸油煎食品。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255535" y="3089595"/>
            <a:ext cx="899167" cy="899167"/>
            <a:chOff x="-1440085" y="1332037"/>
            <a:chExt cx="1142511" cy="1142511"/>
          </a:xfrm>
        </p:grpSpPr>
        <p:sp>
          <p:nvSpPr>
            <p:cNvPr id="3" name="同心圆 2"/>
            <p:cNvSpPr/>
            <p:nvPr/>
          </p:nvSpPr>
          <p:spPr>
            <a:xfrm>
              <a:off x="-1440085" y="1332037"/>
              <a:ext cx="1142511" cy="1142511"/>
            </a:xfrm>
            <a:prstGeom prst="donut">
              <a:avLst>
                <a:gd name="adj" fmla="val 1374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 rot="2235465">
              <a:off x="-1316151" y="1855460"/>
              <a:ext cx="936104" cy="14401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888507" y="4922511"/>
            <a:ext cx="899167" cy="899167"/>
            <a:chOff x="-1440085" y="1332037"/>
            <a:chExt cx="1142511" cy="1142511"/>
          </a:xfrm>
        </p:grpSpPr>
        <p:sp>
          <p:nvSpPr>
            <p:cNvPr id="17" name="同心圆 16"/>
            <p:cNvSpPr/>
            <p:nvPr/>
          </p:nvSpPr>
          <p:spPr>
            <a:xfrm>
              <a:off x="-1440085" y="1332037"/>
              <a:ext cx="1142511" cy="1142511"/>
            </a:xfrm>
            <a:prstGeom prst="donut">
              <a:avLst>
                <a:gd name="adj" fmla="val 1374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 rot="2235465">
              <a:off x="-1316151" y="1855460"/>
              <a:ext cx="936104" cy="14401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320706" y="3082890"/>
            <a:ext cx="899167" cy="899167"/>
            <a:chOff x="-1440085" y="1332037"/>
            <a:chExt cx="1142511" cy="1142511"/>
          </a:xfrm>
        </p:grpSpPr>
        <p:sp>
          <p:nvSpPr>
            <p:cNvPr id="20" name="同心圆 19"/>
            <p:cNvSpPr/>
            <p:nvPr/>
          </p:nvSpPr>
          <p:spPr>
            <a:xfrm>
              <a:off x="-1440085" y="1332037"/>
              <a:ext cx="1142511" cy="1142511"/>
            </a:xfrm>
            <a:prstGeom prst="donut">
              <a:avLst>
                <a:gd name="adj" fmla="val 1374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2235465">
              <a:off x="-1316151" y="1855460"/>
              <a:ext cx="936104" cy="14401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678195" y="4932437"/>
            <a:ext cx="899167" cy="899167"/>
            <a:chOff x="-1440085" y="1332037"/>
            <a:chExt cx="1142511" cy="1142511"/>
          </a:xfrm>
        </p:grpSpPr>
        <p:sp>
          <p:nvSpPr>
            <p:cNvPr id="23" name="同心圆 22"/>
            <p:cNvSpPr/>
            <p:nvPr/>
          </p:nvSpPr>
          <p:spPr>
            <a:xfrm>
              <a:off x="-1440085" y="1332037"/>
              <a:ext cx="1142511" cy="1142511"/>
            </a:xfrm>
            <a:prstGeom prst="donut">
              <a:avLst>
                <a:gd name="adj" fmla="val 1374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 rot="2235465">
              <a:off x="-1316151" y="1855460"/>
              <a:ext cx="936104" cy="14401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07236429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72083" y="792976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296219" y="1482911"/>
            <a:ext cx="1584176" cy="4601654"/>
            <a:chOff x="1298520" y="1548061"/>
            <a:chExt cx="1512168" cy="4392488"/>
          </a:xfrm>
        </p:grpSpPr>
        <p:sp>
          <p:nvSpPr>
            <p:cNvPr id="10" name="圆角矩形 9"/>
            <p:cNvSpPr/>
            <p:nvPr/>
          </p:nvSpPr>
          <p:spPr>
            <a:xfrm>
              <a:off x="2000736" y="2625440"/>
              <a:ext cx="137215" cy="3037837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1298520" y="1548061"/>
              <a:ext cx="1512168" cy="1512168"/>
              <a:chOff x="1224211" y="1908101"/>
              <a:chExt cx="1728192" cy="1728192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1368227" y="2088121"/>
                <a:ext cx="1368152" cy="13681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同心圆 2"/>
              <p:cNvSpPr/>
              <p:nvPr/>
            </p:nvSpPr>
            <p:spPr>
              <a:xfrm>
                <a:off x="1224211" y="1908101"/>
                <a:ext cx="1728192" cy="1728192"/>
              </a:xfrm>
              <a:prstGeom prst="donut">
                <a:avLst>
                  <a:gd name="adj" fmla="val 13872"/>
                </a:avLst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648128" y="1908101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食堂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虚尾箭头 8"/>
            <p:cNvSpPr/>
            <p:nvPr/>
          </p:nvSpPr>
          <p:spPr>
            <a:xfrm flipH="1">
              <a:off x="1678837" y="2374016"/>
              <a:ext cx="720080" cy="216024"/>
            </a:xfrm>
            <a:prstGeom prst="striped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梯形 10"/>
            <p:cNvSpPr/>
            <p:nvPr/>
          </p:nvSpPr>
          <p:spPr>
            <a:xfrm>
              <a:off x="1622392" y="5652517"/>
              <a:ext cx="886674" cy="288032"/>
            </a:xfrm>
            <a:prstGeom prst="trapezoid">
              <a:avLst>
                <a:gd name="adj" fmla="val 72032"/>
              </a:avLst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384451" y="1908101"/>
            <a:ext cx="3518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注意个人卫生，饭前便后洗手</a:t>
            </a:r>
            <a:endParaRPr lang="en-US" altLang="zh-CN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吃完饭后要即时清洗餐具。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386" name="Picture 2" descr="F:\5336a9971dd8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480" y="1836093"/>
            <a:ext cx="4825699" cy="443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952741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72083" y="792976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143941" y="899989"/>
            <a:ext cx="11161240" cy="597666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-2088157" y="3780309"/>
            <a:ext cx="14401600" cy="5112568"/>
            <a:chOff x="-503981" y="4159253"/>
            <a:chExt cx="12457384" cy="391857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20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3981" y="4580462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427" y="5138980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2843" y="4159253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2588870" y="1158404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加强体育锻炼，增强体质，提高自身免疫力。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410" name="Picture 2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18483"/>
          <a:stretch/>
        </p:blipFill>
        <p:spPr bwMode="auto">
          <a:xfrm>
            <a:off x="360115" y="1434105"/>
            <a:ext cx="2088231" cy="328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7" t="6789" r="12382" b="8275"/>
          <a:stretch/>
        </p:blipFill>
        <p:spPr bwMode="auto">
          <a:xfrm>
            <a:off x="2880395" y="3132237"/>
            <a:ext cx="2483362" cy="272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5" t="8293" r="15813" b="8899"/>
          <a:stretch/>
        </p:blipFill>
        <p:spPr bwMode="auto">
          <a:xfrm flipH="1">
            <a:off x="5715347" y="3029777"/>
            <a:ext cx="2133600" cy="298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2" t="8524" r="19534" b="12991"/>
          <a:stretch/>
        </p:blipFill>
        <p:spPr bwMode="auto">
          <a:xfrm flipH="1">
            <a:off x="8497019" y="1673337"/>
            <a:ext cx="2157764" cy="282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92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71933" y="899989"/>
            <a:ext cx="10956791" cy="59766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72083" y="792976"/>
            <a:ext cx="10957091" cy="23352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-632597" y="4230445"/>
            <a:ext cx="12297968" cy="3798336"/>
            <a:chOff x="-503981" y="4451510"/>
            <a:chExt cx="12514991" cy="3626316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8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3981" y="4580462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427" y="5138980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0450" y="4451510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 descr="F:\46 [转换]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5" r="1"/>
          <a:stretch/>
        </p:blipFill>
        <p:spPr bwMode="auto">
          <a:xfrm>
            <a:off x="365865" y="3348261"/>
            <a:ext cx="4674770" cy="206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4" t="22145" r="24465" b="22652"/>
          <a:stretch/>
        </p:blipFill>
        <p:spPr bwMode="auto">
          <a:xfrm>
            <a:off x="8035244" y="1191274"/>
            <a:ext cx="1829927" cy="184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00475" y="1692077"/>
            <a:ext cx="38779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spc="600" dirty="0" smtClean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谢谢观赏</a:t>
            </a:r>
            <a:endParaRPr lang="zh-CN" altLang="en-US" sz="6600" spc="600" dirty="0">
              <a:solidFill>
                <a:schemeClr val="bg1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13" name="Picture 3" descr="F:\53a93f52ed66e [转换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251" y="1476053"/>
            <a:ext cx="1872208" cy="864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F:\53a93f52ed66e [转换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460" y="2443783"/>
            <a:ext cx="1234583" cy="7672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598140" y="2700189"/>
            <a:ext cx="2068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课件演播结束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 flipH="1">
            <a:off x="3734044" y="2916213"/>
            <a:ext cx="7920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6398340" y="2916213"/>
            <a:ext cx="7920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27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43941" y="959640"/>
            <a:ext cx="11161240" cy="56487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-575989" y="4716413"/>
            <a:ext cx="12241360" cy="3918573"/>
            <a:chOff x="-503981" y="4159253"/>
            <a:chExt cx="12457384" cy="391857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2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3981" y="4580462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427" y="5138980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2843" y="4159253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1" name="Picture 3" descr="F:\53a93f52ed66e [转换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23" y="2276135"/>
            <a:ext cx="2826892" cy="16481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未标题-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-72083" y="792976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738734" y="2924207"/>
            <a:ext cx="2477891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行走安全</a:t>
            </a:r>
            <a:endParaRPr lang="zh-CN" altLang="en-US" sz="4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2" descr="F:\3 [转换]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t="46928" b="30432"/>
          <a:stretch/>
        </p:blipFill>
        <p:spPr bwMode="auto">
          <a:xfrm>
            <a:off x="-143941" y="6608403"/>
            <a:ext cx="11449272" cy="340258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1164015" y="1404045"/>
            <a:ext cx="1302912" cy="1302912"/>
            <a:chOff x="1164015" y="1404045"/>
            <a:chExt cx="1302912" cy="1302912"/>
          </a:xfrm>
        </p:grpSpPr>
        <p:sp>
          <p:nvSpPr>
            <p:cNvPr id="14" name="椭圆 13"/>
            <p:cNvSpPr/>
            <p:nvPr/>
          </p:nvSpPr>
          <p:spPr>
            <a:xfrm>
              <a:off x="1164015" y="1404045"/>
              <a:ext cx="1302912" cy="13029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同心圆 23"/>
            <p:cNvSpPr/>
            <p:nvPr/>
          </p:nvSpPr>
          <p:spPr>
            <a:xfrm>
              <a:off x="1260737" y="1488410"/>
              <a:ext cx="1141013" cy="1141013"/>
            </a:xfrm>
            <a:prstGeom prst="donut">
              <a:avLst>
                <a:gd name="adj" fmla="val 1117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358779" y="1482821"/>
              <a:ext cx="6761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 i="1" dirty="0" smtClean="0">
                  <a:solidFill>
                    <a:srgbClr val="C00000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1</a:t>
              </a:r>
              <a:endParaRPr lang="zh-CN" altLang="en-US" sz="6600" i="1" dirty="0">
                <a:solidFill>
                  <a:srgbClr val="C00000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619055" y="1188021"/>
            <a:ext cx="3163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走人行横道，靠路右边走。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19055" y="1661415"/>
            <a:ext cx="454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走人行横道，天桥，不能随意横穿马路。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619055" y="2134809"/>
            <a:ext cx="454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注意道路和车辆信号，不服从交通管理。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619055" y="2608203"/>
            <a:ext cx="524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不在车行道，桥梁，隧道上追逐、玩耍、打闹。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19055" y="3081597"/>
            <a:ext cx="408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不能穿越，攀登，跨越道路隔离栏。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619055" y="3554993"/>
            <a:ext cx="3624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不要在铁路道轨上行走，玩耍，</a:t>
            </a:r>
            <a:endParaRPr lang="en-US" altLang="zh-CN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横穿铁路，钻火车。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Picture 2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4268" r="11163" b="4824"/>
          <a:stretch/>
        </p:blipFill>
        <p:spPr bwMode="auto">
          <a:xfrm>
            <a:off x="8280995" y="2916213"/>
            <a:ext cx="2448272" cy="308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766066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75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75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41" grpId="0"/>
      <p:bldP spid="42" grpId="0"/>
      <p:bldP spid="43" grpId="0"/>
      <p:bldP spid="44" grpId="0"/>
      <p:bldP spid="4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-144238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72083" y="792976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576139" y="1260029"/>
            <a:ext cx="3960440" cy="5026712"/>
            <a:chOff x="720155" y="1332037"/>
            <a:chExt cx="3744416" cy="4752528"/>
          </a:xfrm>
        </p:grpSpPr>
        <p:sp>
          <p:nvSpPr>
            <p:cNvPr id="3" name="对角圆角矩形 2"/>
            <p:cNvSpPr/>
            <p:nvPr/>
          </p:nvSpPr>
          <p:spPr>
            <a:xfrm>
              <a:off x="720155" y="1332037"/>
              <a:ext cx="3744416" cy="4752528"/>
            </a:xfrm>
            <a:prstGeom prst="round2Diag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Picture 2" descr="F:\539dce7d6fe34 [转换]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523"/>
            <a:stretch/>
          </p:blipFill>
          <p:spPr bwMode="auto">
            <a:xfrm>
              <a:off x="876528" y="1488410"/>
              <a:ext cx="3411267" cy="4392488"/>
            </a:xfrm>
            <a:prstGeom prst="round2Diag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8"/>
          <p:cNvGrpSpPr/>
          <p:nvPr/>
        </p:nvGrpSpPr>
        <p:grpSpPr>
          <a:xfrm>
            <a:off x="4824611" y="1260029"/>
            <a:ext cx="2808312" cy="2808312"/>
            <a:chOff x="4752603" y="1404045"/>
            <a:chExt cx="2808312" cy="2808312"/>
          </a:xfrm>
        </p:grpSpPr>
        <p:sp>
          <p:nvSpPr>
            <p:cNvPr id="8" name="椭圆 7"/>
            <p:cNvSpPr/>
            <p:nvPr/>
          </p:nvSpPr>
          <p:spPr>
            <a:xfrm>
              <a:off x="4752603" y="1404045"/>
              <a:ext cx="2808312" cy="280831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27" name="Picture 3" descr="F:\5346810d1fb66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8" t="33934" r="55203" b="29831"/>
            <a:stretch/>
          </p:blipFill>
          <p:spPr bwMode="auto">
            <a:xfrm>
              <a:off x="4968627" y="1598326"/>
              <a:ext cx="2428441" cy="242844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6336779" y="4758804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走人行横道，靠路右边走。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455581" y="5364485"/>
            <a:ext cx="3337582" cy="922256"/>
            <a:chOff x="504131" y="5679228"/>
            <a:chExt cx="5353231" cy="1197425"/>
          </a:xfrm>
          <a:solidFill>
            <a:schemeClr val="bg1">
              <a:lumMod val="75000"/>
            </a:schemeClr>
          </a:solidFill>
        </p:grpSpPr>
        <p:sp>
          <p:nvSpPr>
            <p:cNvPr id="18" name="矩形 17"/>
            <p:cNvSpPr/>
            <p:nvPr/>
          </p:nvSpPr>
          <p:spPr>
            <a:xfrm>
              <a:off x="504131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08874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69602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230330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291058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3540531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4192624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486737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5497322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181645" y="3060229"/>
            <a:ext cx="3227031" cy="2484854"/>
            <a:chOff x="3181645" y="3060229"/>
            <a:chExt cx="3227031" cy="2484854"/>
          </a:xfrm>
        </p:grpSpPr>
        <p:grpSp>
          <p:nvGrpSpPr>
            <p:cNvPr id="17" name="组合 16"/>
            <p:cNvGrpSpPr/>
            <p:nvPr/>
          </p:nvGrpSpPr>
          <p:grpSpPr>
            <a:xfrm>
              <a:off x="3325606" y="3348150"/>
              <a:ext cx="2929249" cy="2088343"/>
              <a:chOff x="2582946" y="3708301"/>
              <a:chExt cx="3515229" cy="1440160"/>
            </a:xfrm>
          </p:grpSpPr>
          <p:cxnSp>
            <p:nvCxnSpPr>
              <p:cNvPr id="11" name="直接连接符 10"/>
              <p:cNvCxnSpPr/>
              <p:nvPr/>
            </p:nvCxnSpPr>
            <p:spPr>
              <a:xfrm>
                <a:off x="2582946" y="5148461"/>
                <a:ext cx="3515229" cy="0"/>
              </a:xfrm>
              <a:prstGeom prst="line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V="1">
                <a:off x="6098175" y="3708301"/>
                <a:ext cx="0" cy="1440160"/>
              </a:xfrm>
              <a:prstGeom prst="line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椭圆 9"/>
            <p:cNvSpPr/>
            <p:nvPr/>
          </p:nvSpPr>
          <p:spPr>
            <a:xfrm>
              <a:off x="6120755" y="3060229"/>
              <a:ext cx="287921" cy="28792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3181645" y="5257162"/>
              <a:ext cx="287921" cy="28792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9576222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72083" y="792976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 descr="F:\539dce7d6fe34 [转换]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1" t="59177" r="3443" b="3086"/>
          <a:stretch/>
        </p:blipFill>
        <p:spPr bwMode="auto">
          <a:xfrm>
            <a:off x="504131" y="1720096"/>
            <a:ext cx="5904656" cy="299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椭圆 2"/>
          <p:cNvSpPr/>
          <p:nvPr/>
        </p:nvSpPr>
        <p:spPr>
          <a:xfrm>
            <a:off x="4680595" y="2628181"/>
            <a:ext cx="1296144" cy="1296144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911380" y="1044005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不随意横穿马路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-71933" y="4932437"/>
            <a:ext cx="10956941" cy="1944217"/>
            <a:chOff x="504131" y="5679228"/>
            <a:chExt cx="5353231" cy="1197425"/>
          </a:xfrm>
          <a:solidFill>
            <a:schemeClr val="bg1">
              <a:lumMod val="75000"/>
            </a:schemeClr>
          </a:solidFill>
        </p:grpSpPr>
        <p:sp>
          <p:nvSpPr>
            <p:cNvPr id="9" name="矩形 8"/>
            <p:cNvSpPr/>
            <p:nvPr/>
          </p:nvSpPr>
          <p:spPr>
            <a:xfrm>
              <a:off x="504131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08874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169602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230330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291058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3540531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4192624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86737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5497322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Picture 2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9930" r="18243" b="4594"/>
          <a:stretch/>
        </p:blipFill>
        <p:spPr bwMode="auto">
          <a:xfrm>
            <a:off x="7459462" y="3260573"/>
            <a:ext cx="1977081" cy="270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840835" y="2700189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过街走人行横道，天桥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596856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72083" y="792976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755496" y="3735596"/>
            <a:ext cx="4501163" cy="3573105"/>
            <a:chOff x="611480" y="3735596"/>
            <a:chExt cx="3600550" cy="3573105"/>
          </a:xfrm>
          <a:solidFill>
            <a:schemeClr val="bg1">
              <a:lumMod val="75000"/>
            </a:schemeClr>
          </a:solidFill>
        </p:grpSpPr>
        <p:sp>
          <p:nvSpPr>
            <p:cNvPr id="20" name="矩形 19"/>
            <p:cNvSpPr/>
            <p:nvPr/>
          </p:nvSpPr>
          <p:spPr>
            <a:xfrm>
              <a:off x="611480" y="3735596"/>
              <a:ext cx="3600475" cy="5400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611555" y="4455676"/>
              <a:ext cx="3600475" cy="5400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611555" y="5211760"/>
              <a:ext cx="3600475" cy="5400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611555" y="6003848"/>
              <a:ext cx="3600475" cy="5400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611555" y="6768641"/>
              <a:ext cx="3600475" cy="5400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15396" y="1160726"/>
            <a:ext cx="696847" cy="2979623"/>
            <a:chOff x="648147" y="1160726"/>
            <a:chExt cx="1267390" cy="5419186"/>
          </a:xfrm>
        </p:grpSpPr>
        <p:pic>
          <p:nvPicPr>
            <p:cNvPr id="25" name="Picture 9" descr="F:\未标题-1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t="6895" r="13757" b="5885"/>
            <a:stretch/>
          </p:blipFill>
          <p:spPr bwMode="auto">
            <a:xfrm>
              <a:off x="648147" y="1160726"/>
              <a:ext cx="1267390" cy="5419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F:\未标题-2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8" t="27751" r="27168" b="26316"/>
            <a:stretch/>
          </p:blipFill>
          <p:spPr bwMode="auto">
            <a:xfrm>
              <a:off x="967076" y="1432407"/>
              <a:ext cx="713817" cy="713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F:\5460569221f95 [转换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63" y="1330082"/>
            <a:ext cx="936104" cy="237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52c6b2c1de56d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1" t="14481" r="14531" b="17031"/>
          <a:stretch/>
        </p:blipFill>
        <p:spPr bwMode="auto">
          <a:xfrm>
            <a:off x="5616699" y="2340149"/>
            <a:ext cx="4680520" cy="368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5256659" y="1260029"/>
            <a:ext cx="37753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注意道路和车辆信号，</a:t>
            </a:r>
            <a:endParaRPr lang="en-US" altLang="zh-CN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服从交通管理。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6667078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55666" y="-36115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98" name="Picture 2" descr="F:\53c1f86c194ef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1060"/>
          <a:stretch/>
        </p:blipFill>
        <p:spPr bwMode="auto">
          <a:xfrm>
            <a:off x="115600" y="1044005"/>
            <a:ext cx="10325635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55a0d9f34c2fe [转换]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5135" y="2916213"/>
            <a:ext cx="7729537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51c6ac8d32fc6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4" b="6416"/>
          <a:stretch/>
        </p:blipFill>
        <p:spPr bwMode="auto">
          <a:xfrm>
            <a:off x="3456459" y="2685460"/>
            <a:ext cx="1368152" cy="116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8065" r="13670" b="5111"/>
          <a:stretch/>
        </p:blipFill>
        <p:spPr bwMode="auto">
          <a:xfrm>
            <a:off x="4392563" y="2844205"/>
            <a:ext cx="1376254" cy="181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7818" r="12757" b="5713"/>
          <a:stretch/>
        </p:blipFill>
        <p:spPr bwMode="auto">
          <a:xfrm flipH="1">
            <a:off x="2412343" y="3294354"/>
            <a:ext cx="1836204" cy="24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48347" y="571887"/>
            <a:ext cx="5827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严禁在车行道，桥梁，隧道上追逐、玩耍、打闹。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4217768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1933" y="959639"/>
            <a:ext cx="10956941" cy="59170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71933" y="14553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72083" y="792976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5" name="Picture 5" descr="F:\未标题-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5" t="22591" r="31434" b="33561"/>
          <a:stretch/>
        </p:blipFill>
        <p:spPr bwMode="auto">
          <a:xfrm flipH="1">
            <a:off x="-4114004" y="539949"/>
            <a:ext cx="3754039" cy="229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8" t="11776" r="18779" b="27263"/>
          <a:stretch/>
        </p:blipFill>
        <p:spPr bwMode="auto">
          <a:xfrm>
            <a:off x="11114415" y="1544397"/>
            <a:ext cx="4583404" cy="252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534e5e958aff0 [转换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51" y="2844205"/>
            <a:ext cx="188923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爆炸形 1 101"/>
          <p:cNvSpPr/>
          <p:nvPr/>
        </p:nvSpPr>
        <p:spPr>
          <a:xfrm>
            <a:off x="2587661" y="1247672"/>
            <a:ext cx="5045262" cy="2460629"/>
          </a:xfrm>
          <a:prstGeom prst="irregularSeal1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TextBox 102"/>
          <p:cNvSpPr txBox="1"/>
          <p:nvPr/>
        </p:nvSpPr>
        <p:spPr>
          <a:xfrm>
            <a:off x="4068718" y="2116574"/>
            <a:ext cx="1980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禁止穿越，攀登</a:t>
            </a:r>
            <a:endParaRPr lang="en-US" altLang="zh-CN" sz="2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跨越道路隔离栏</a:t>
            </a:r>
            <a:endParaRPr lang="en-US" altLang="zh-CN" sz="2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8" name="组合 97"/>
          <p:cNvGrpSpPr/>
          <p:nvPr/>
        </p:nvGrpSpPr>
        <p:grpSpPr>
          <a:xfrm>
            <a:off x="-5400525" y="3852317"/>
            <a:ext cx="19730192" cy="2046048"/>
            <a:chOff x="-5400525" y="3318437"/>
            <a:chExt cx="19730192" cy="2046048"/>
          </a:xfrm>
        </p:grpSpPr>
        <p:grpSp>
          <p:nvGrpSpPr>
            <p:cNvPr id="36" name="组合 35"/>
            <p:cNvGrpSpPr/>
            <p:nvPr/>
          </p:nvGrpSpPr>
          <p:grpSpPr>
            <a:xfrm>
              <a:off x="7848947" y="3333349"/>
              <a:ext cx="6480720" cy="2031136"/>
              <a:chOff x="1584251" y="2232137"/>
              <a:chExt cx="6984776" cy="2232248"/>
            </a:xfrm>
          </p:grpSpPr>
          <p:sp>
            <p:nvSpPr>
              <p:cNvPr id="37" name="梯形 36"/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梯形 38"/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圆角矩形 41"/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圆角矩形 42"/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圆角矩形 43"/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圆角矩形 44"/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圆角矩形 45"/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圆角矩形 46"/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圆角矩形 47"/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圆角矩形 48"/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圆角矩形 49"/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圆角矩形 50"/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圆角矩形 51"/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圆角矩形 52"/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59"/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3"/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64"/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7" name="组合 66"/>
            <p:cNvGrpSpPr/>
            <p:nvPr/>
          </p:nvGrpSpPr>
          <p:grpSpPr>
            <a:xfrm>
              <a:off x="-5400525" y="3318437"/>
              <a:ext cx="6480720" cy="2031136"/>
              <a:chOff x="1584251" y="2232137"/>
              <a:chExt cx="6984776" cy="2232248"/>
            </a:xfrm>
          </p:grpSpPr>
          <p:sp>
            <p:nvSpPr>
              <p:cNvPr id="68" name="梯形 67"/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68"/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梯形 69"/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0"/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1"/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圆角矩形 72"/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圆角矩形 73"/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圆角矩形 74"/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圆角矩形 75"/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圆角矩形 76"/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圆角矩形 77"/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圆角矩形 78"/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圆角矩形 79"/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圆角矩形 80"/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圆角矩形 81"/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圆角矩形 82"/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圆角矩形 83"/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4"/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5"/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矩形 86"/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矩形 87"/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88"/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89"/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1"/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2"/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3"/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4"/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5"/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6"/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1224211" y="3333349"/>
              <a:ext cx="6480720" cy="2031136"/>
              <a:chOff x="1584251" y="2232137"/>
              <a:chExt cx="6984776" cy="2232248"/>
            </a:xfrm>
          </p:grpSpPr>
          <p:sp>
            <p:nvSpPr>
              <p:cNvPr id="3" name="梯形 2"/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梯形 6"/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圆角矩形 9"/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圆角矩形 11"/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圆角矩形 14"/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圆角矩形 19"/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圆角矩形 20"/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5123" name="Picture 3" descr="F:\534e6eb62623f [转换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326" y="3636293"/>
            <a:ext cx="2100406" cy="241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17488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6282E-6 3.41146E-6 L 1.43659 0.01021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30" y="51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22124E-6 1.29789E-6 L -1.8979 0.01555 " pathEditMode="relative" rAng="0" ptsTypes="AA">
                                      <p:cBhvr>
                                        <p:cTn id="13" dur="4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902" y="76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7768E-6 -3.88437E-6 L 0.00221 -0.10308 " pathEditMode="relative" rAng="0" ptsTypes="AA">
                                      <p:cBhvr>
                                        <p:cTn id="41" dur="175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" y="-5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676</Words>
  <Application>Microsoft Office PowerPoint</Application>
  <PresentationFormat>自定义</PresentationFormat>
  <Paragraphs>132</Paragraphs>
  <Slides>34</Slides>
  <Notes>34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4" baseType="lpstr">
      <vt:lpstr>Arial</vt:lpstr>
      <vt:lpstr>宋体</vt:lpstr>
      <vt:lpstr>时尚中黑简体</vt:lpstr>
      <vt:lpstr>Calibri</vt:lpstr>
      <vt:lpstr>方正超粗黑简体</vt:lpstr>
      <vt:lpstr>微软雅黑</vt:lpstr>
      <vt:lpstr>华文琥珀</vt:lpstr>
      <vt:lpstr>方正大黑简体</vt:lpstr>
      <vt:lpstr>方正新综艺简体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PC</cp:lastModifiedBy>
  <cp:revision>168</cp:revision>
  <dcterms:created xsi:type="dcterms:W3CDTF">2016-03-01T05:39:54Z</dcterms:created>
  <dcterms:modified xsi:type="dcterms:W3CDTF">2017-03-29T02:12:13Z</dcterms:modified>
</cp:coreProperties>
</file>